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6-1.png>
</file>

<file path=ppt/media/image-6-10.png>
</file>

<file path=ppt/media/image-6-11.png>
</file>

<file path=ppt/media/image-6-12.svg>
</file>

<file path=ppt/media/image-6-2.png>
</file>

<file path=ppt/media/image-6-3.svg>
</file>

<file path=ppt/media/image-6-4.png>
</file>

<file path=ppt/media/image-6-5.png>
</file>

<file path=ppt/media/image-6-6.svg>
</file>

<file path=ppt/media/image-6-7.png>
</file>

<file path=ppt/media/image-6-8.png>
</file>

<file path=ppt/media/image-6-9.sv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image" Target="../media/image-6-10.png"/><Relationship Id="rId11" Type="http://schemas.openxmlformats.org/officeDocument/2006/relationships/image" Target="../media/image-6-11.png"/><Relationship Id="rId12" Type="http://schemas.openxmlformats.org/officeDocument/2006/relationships/image" Target="../media/image-6-12.svg"/><Relationship Id="rId13" Type="http://schemas.openxmlformats.org/officeDocument/2006/relationships/slideLayout" Target="../slideLayouts/slideLayout7.xml"/><Relationship Id="rId1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Uncovering insights from 3,900 purchases across product categories to guide strategic business decisions through data-driven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831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32090"/>
            <a:ext cx="3664744" cy="2456617"/>
          </a:xfrm>
          <a:prstGeom prst="roundRect">
            <a:avLst>
              <a:gd name="adj" fmla="val 387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051084" y="26893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51084" y="3179802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3,900 purchases analyzed across 18 features reveal clear customer patterns and opportunities.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432090"/>
            <a:ext cx="3664863" cy="2456617"/>
          </a:xfrm>
          <a:prstGeom prst="roundRect">
            <a:avLst>
              <a:gd name="adj" fmla="val 387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942642" y="2689384"/>
            <a:ext cx="3068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Revenue Optimization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42642" y="3179802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$233,081 total revenue with untapped potential in female segment and subscription conversions.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051084" y="53728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Focus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51084" y="5863233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80% loyal customer base provides strong foundation for targeted growth initiatives and retention.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013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50294"/>
            <a:ext cx="3664744" cy="1685092"/>
          </a:xfrm>
          <a:prstGeom prst="roundRect">
            <a:avLst>
              <a:gd name="adj" fmla="val 5654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028224" y="2584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3,900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075146"/>
            <a:ext cx="31958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Transactional records analyzed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350294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919782" y="2584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18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307514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Demographics, purchase details, behavior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26219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028224" y="44966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37 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498705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Review Rating column imputed with median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583953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Key features include customer demographics, purchase details across 25 product categories, shopping behavior metrics, and subscription status.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8493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Preparation &amp; Cleaning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Imported dataset using pandas for Python analysis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Checked structure and generated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1108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Imputed Review Rating with median by product category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Created age groups and purchase frequency metrics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810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Loaded cleaned data into PostgreSQL for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708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Revenue Insights by Demographics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216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00276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Male: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$157,890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56973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Female: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$75,191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136713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Male customers generate 68% of revenue, indicating significant growth opportunity in female segment.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421618"/>
            <a:ext cx="31162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400276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Young Adult: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$62,143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56973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Middle-aged: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$59,197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13671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Adult: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$55,978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70368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Senior: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$55,763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236" y="584121"/>
            <a:ext cx="7659529" cy="1325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Subscription Impact on Revenue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42236" y="2333863"/>
            <a:ext cx="2376487" cy="699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1,053</a:t>
            </a:r>
            <a:endParaRPr lang="en-US" sz="5500" dirty="0"/>
          </a:p>
        </p:txBody>
      </p:sp>
      <p:sp>
        <p:nvSpPr>
          <p:cNvPr id="5" name="Text 2"/>
          <p:cNvSpPr/>
          <p:nvPr/>
        </p:nvSpPr>
        <p:spPr>
          <a:xfrm>
            <a:off x="742236" y="3298746"/>
            <a:ext cx="2376487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Subscribers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42236" y="3757255"/>
            <a:ext cx="2376487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$62,645 total revenue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3383756" y="2333863"/>
            <a:ext cx="2376487" cy="699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2,847</a:t>
            </a:r>
            <a:endParaRPr lang="en-US" sz="5500" dirty="0"/>
          </a:p>
        </p:txBody>
      </p:sp>
      <p:sp>
        <p:nvSpPr>
          <p:cNvPr id="8" name="Text 5"/>
          <p:cNvSpPr/>
          <p:nvPr/>
        </p:nvSpPr>
        <p:spPr>
          <a:xfrm>
            <a:off x="3383756" y="3298746"/>
            <a:ext cx="2376487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Non-Subscribers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3383756" y="3757255"/>
            <a:ext cx="2376487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$170,436 total revenue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025277" y="2333863"/>
            <a:ext cx="2376487" cy="699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958</a:t>
            </a:r>
            <a:endParaRPr lang="en-US" sz="5500" dirty="0"/>
          </a:p>
        </p:txBody>
      </p:sp>
      <p:sp>
        <p:nvSpPr>
          <p:cNvPr id="11" name="Text 8"/>
          <p:cNvSpPr/>
          <p:nvPr/>
        </p:nvSpPr>
        <p:spPr>
          <a:xfrm>
            <a:off x="6025277" y="3298746"/>
            <a:ext cx="2376487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Repeat Buyers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025277" y="3757255"/>
            <a:ext cx="2376487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With subscription status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3383756" y="4965740"/>
            <a:ext cx="2376487" cy="699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2,518</a:t>
            </a:r>
            <a:endParaRPr lang="en-US" sz="5500" dirty="0"/>
          </a:p>
        </p:txBody>
      </p:sp>
      <p:sp>
        <p:nvSpPr>
          <p:cNvPr id="14" name="Text 11"/>
          <p:cNvSpPr/>
          <p:nvPr/>
        </p:nvSpPr>
        <p:spPr>
          <a:xfrm>
            <a:off x="3383756" y="5930622"/>
            <a:ext cx="2376487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Repeat Buyers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3383756" y="6389132"/>
            <a:ext cx="2376487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Without subscription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742236" y="6966942"/>
            <a:ext cx="7659529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Non-subscribers represent 73% of customer base with significant revenue potential for conversion campaigns.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2023"/>
            <a:ext cx="98863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Product Performance &amp; Preferences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7339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Clothing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224332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Top category with 1,737 purchases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15633" y="3087291"/>
            <a:ext cx="339328" cy="3393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7339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Footwear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224332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Sandals, Shoes, Sneakers lead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75201" y="3087291"/>
            <a:ext cx="339328" cy="339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1864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Accessories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676900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Jewelry, Sunglasses, Belts popular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75201" y="5346859"/>
            <a:ext cx="339328" cy="33932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1864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Outerwear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676900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Jackets and Coats drive sales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15633" y="5346859"/>
            <a:ext cx="339328" cy="339328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793790" y="69245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Top-rated products: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Gloves (3.86), Sandals (3.84), Boots (3.82) average ratings.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9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Segmentation &amp; Loyalty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07162"/>
            <a:ext cx="7556421" cy="2629138"/>
          </a:xfrm>
          <a:prstGeom prst="roundRect">
            <a:avLst>
              <a:gd name="adj" fmla="val 3624"/>
            </a:avLst>
          </a:prstGeom>
          <a:solidFill>
            <a:srgbClr val="F2EDE5"/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6287810" y="3014782"/>
            <a:ext cx="3770590" cy="1306949"/>
          </a:xfrm>
          <a:prstGeom prst="roundRect">
            <a:avLst>
              <a:gd name="adj" fmla="val 7289"/>
            </a:avLst>
          </a:prstGeom>
          <a:solidFill>
            <a:srgbClr val="F2EDE5"/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32415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3732014"/>
            <a:ext cx="33169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058400" y="3014782"/>
            <a:ext cx="3770590" cy="1306949"/>
          </a:xfrm>
          <a:prstGeom prst="rect">
            <a:avLst/>
          </a:prstGeom>
          <a:solidFill>
            <a:srgbClr val="F2EDE5"/>
          </a:solidFill>
          <a:ln/>
        </p:spPr>
      </p:sp>
      <p:sp>
        <p:nvSpPr>
          <p:cNvPr id="9" name="Shape 6"/>
          <p:cNvSpPr/>
          <p:nvPr/>
        </p:nvSpPr>
        <p:spPr>
          <a:xfrm>
            <a:off x="10058400" y="3014782"/>
            <a:ext cx="30480" cy="1306949"/>
          </a:xfrm>
          <a:prstGeom prst="roundRect">
            <a:avLst>
              <a:gd name="adj" fmla="val 312558"/>
            </a:avLst>
          </a:prstGeom>
          <a:solidFill>
            <a:srgbClr val="CCC4B8"/>
          </a:solidFill>
          <a:ln/>
        </p:spPr>
      </p:sp>
      <p:sp>
        <p:nvSpPr>
          <p:cNvPr id="10" name="Text 7"/>
          <p:cNvSpPr/>
          <p:nvPr/>
        </p:nvSpPr>
        <p:spPr>
          <a:xfrm>
            <a:off x="10285214" y="3241596"/>
            <a:ext cx="29128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Returning Customers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285214" y="3732014"/>
            <a:ext cx="33169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7810" y="4321731"/>
            <a:ext cx="7541181" cy="1306949"/>
          </a:xfrm>
          <a:prstGeom prst="rect">
            <a:avLst/>
          </a:prstGeom>
          <a:solidFill>
            <a:srgbClr val="F2EDE5"/>
          </a:solidFill>
          <a:ln/>
        </p:spPr>
      </p:sp>
      <p:sp>
        <p:nvSpPr>
          <p:cNvPr id="13" name="Shape 10"/>
          <p:cNvSpPr/>
          <p:nvPr/>
        </p:nvSpPr>
        <p:spPr>
          <a:xfrm>
            <a:off x="6287810" y="4321731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CCC4B8"/>
          </a:solidFill>
          <a:ln/>
        </p:spPr>
      </p:sp>
      <p:sp>
        <p:nvSpPr>
          <p:cNvPr id="14" name="Text 11"/>
          <p:cNvSpPr/>
          <p:nvPr/>
        </p:nvSpPr>
        <p:spPr>
          <a:xfrm>
            <a:off x="6514624" y="45485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14624" y="503896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280190" y="589145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80% of customer base is loyal, with significant opportunity to convert new and returning customers into repeat buyers through targeted engagement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393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Discount &amp; Promotion Behavior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23868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High Discount Dependency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25934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Hat: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50% discount rate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82631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Sneakers: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49% discount rate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9329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Coat: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49% discount rate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96026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Certain products rely heavily on discounts to drive sales.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323868"/>
            <a:ext cx="2922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Shipping Preferences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390501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Standard: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$58.46 avg spend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47198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Express: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$60.48 avg spend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038963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Express shipping customers spend slightly more, indicating willingness to pay for convenience.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2565"/>
            <a:ext cx="76598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349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878860" y="267747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712839"/>
            <a:ext cx="564249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Launch Subscription Conversion Campaign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557587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Target 2,847 non-subscribers with incentives to convert into recurring revenue stream.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56884" y="26349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7541955" y="267747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2712839"/>
            <a:ext cx="44702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Grow Female Customer Segment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94000" y="3203258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Expand 32% female base through targeted marketing analyzing current female purchasing habits.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7455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878860" y="47880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4823460"/>
            <a:ext cx="41137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Implement Cross-Sell Strategy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313878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Use top-performing Clothing category to recommend Accessories and Footwear at checkout.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6884" y="47455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7541955" y="47880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94000" y="4823460"/>
            <a:ext cx="56426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Segment Marketing by Purchase Frequency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94000" y="5668208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Customize email cadences: "New Arrivals" for weekly shoppers, "Seasonal Stock-up" for quarterly/annual buyers.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2025-10-31T16:16:40Z</dcterms:created>
  <dcterms:modified xsi:type="dcterms:W3CDTF">2025-10-31T16:16:40Z</dcterms:modified>
</cp:coreProperties>
</file>